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6858000" cy="9906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74"/>
  </p:normalViewPr>
  <p:slideViewPr>
    <p:cSldViewPr snapToGrid="0" snapToObjects="1">
      <p:cViewPr varScale="1">
        <p:scale>
          <a:sx n="86" d="100"/>
          <a:sy n="86" d="100"/>
        </p:scale>
        <p:origin x="420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A72197-00FF-7B43-973E-50CCBC0EA873}" type="datetimeFigureOut">
              <a:rPr lang="de-DE" smtClean="0"/>
              <a:t>23.03.20</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F032B1-0CBE-CA4B-823B-438F7B55DAB0}" type="slidenum">
              <a:rPr lang="de-DE" smtClean="0"/>
              <a:t>‹Nr.›</a:t>
            </a:fld>
            <a:endParaRPr lang="de-DE"/>
          </a:p>
        </p:txBody>
      </p:sp>
    </p:spTree>
    <p:extLst>
      <p:ext uri="{BB962C8B-B14F-4D97-AF65-F5344CB8AC3E}">
        <p14:creationId xmlns:p14="http://schemas.microsoft.com/office/powerpoint/2010/main" val="303223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F032B1-0CBE-CA4B-823B-438F7B55DAB0}" type="slidenum">
              <a:rPr lang="de-DE" smtClean="0"/>
              <a:t>1</a:t>
            </a:fld>
            <a:endParaRPr lang="de-DE"/>
          </a:p>
        </p:txBody>
      </p:sp>
    </p:spTree>
    <p:extLst>
      <p:ext uri="{BB962C8B-B14F-4D97-AF65-F5344CB8AC3E}">
        <p14:creationId xmlns:p14="http://schemas.microsoft.com/office/powerpoint/2010/main" val="1969073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1CF5CC6-CB83-DF4C-A7FD-42A2204CFF57}" type="datetimeFigureOut">
              <a:rPr lang="de-DE" smtClean="0"/>
              <a:t>23.03.20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4141014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91CF5CC6-CB83-DF4C-A7FD-42A2204CFF57}" type="datetimeFigureOut">
              <a:rPr lang="de-DE" smtClean="0"/>
              <a:t>23.03.20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2851839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91CF5CC6-CB83-DF4C-A7FD-42A2204CFF57}" type="datetimeFigureOut">
              <a:rPr lang="de-DE" smtClean="0"/>
              <a:t>23.03.20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214449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91CF5CC6-CB83-DF4C-A7FD-42A2204CFF57}" type="datetimeFigureOut">
              <a:rPr lang="de-DE" smtClean="0"/>
              <a:t>23.03.20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2116986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91CF5CC6-CB83-DF4C-A7FD-42A2204CFF57}" type="datetimeFigureOut">
              <a:rPr lang="de-DE" smtClean="0"/>
              <a:t>23.03.20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144361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91CF5CC6-CB83-DF4C-A7FD-42A2204CFF57}" type="datetimeFigureOut">
              <a:rPr lang="de-DE" smtClean="0"/>
              <a:t>23.03.20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72068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91CF5CC6-CB83-DF4C-A7FD-42A2204CFF57}" type="datetimeFigureOut">
              <a:rPr lang="de-DE" smtClean="0"/>
              <a:t>23.03.20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139083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1CF5CC6-CB83-DF4C-A7FD-42A2204CFF57}" type="datetimeFigureOut">
              <a:rPr lang="de-DE" smtClean="0"/>
              <a:t>23.03.20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426134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F5CC6-CB83-DF4C-A7FD-42A2204CFF57}" type="datetimeFigureOut">
              <a:rPr lang="de-DE" smtClean="0"/>
              <a:t>23.03.20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269873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91CF5CC6-CB83-DF4C-A7FD-42A2204CFF57}" type="datetimeFigureOut">
              <a:rPr lang="de-DE" smtClean="0"/>
              <a:t>23.03.20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3774679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91CF5CC6-CB83-DF4C-A7FD-42A2204CFF57}" type="datetimeFigureOut">
              <a:rPr lang="de-DE" smtClean="0"/>
              <a:t>23.03.20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CFD3B07-2138-C446-B4AD-B0FCC94E222D}" type="slidenum">
              <a:rPr lang="de-DE" smtClean="0"/>
              <a:t>‹Nr.›</a:t>
            </a:fld>
            <a:endParaRPr lang="de-DE"/>
          </a:p>
        </p:txBody>
      </p:sp>
    </p:spTree>
    <p:extLst>
      <p:ext uri="{BB962C8B-B14F-4D97-AF65-F5344CB8AC3E}">
        <p14:creationId xmlns:p14="http://schemas.microsoft.com/office/powerpoint/2010/main" val="2417964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1CF5CC6-CB83-DF4C-A7FD-42A2204CFF57}" type="datetimeFigureOut">
              <a:rPr lang="de-DE" smtClean="0"/>
              <a:t>23.03.20</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CFD3B07-2138-C446-B4AD-B0FCC94E222D}" type="slidenum">
              <a:rPr lang="de-DE" smtClean="0"/>
              <a:t>‹Nr.›</a:t>
            </a:fld>
            <a:endParaRPr lang="de-DE"/>
          </a:p>
        </p:txBody>
      </p:sp>
    </p:spTree>
    <p:extLst>
      <p:ext uri="{BB962C8B-B14F-4D97-AF65-F5344CB8AC3E}">
        <p14:creationId xmlns:p14="http://schemas.microsoft.com/office/powerpoint/2010/main" val="1363589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FB786E76-5FD1-0D42-BE33-52C51CB00109}"/>
              </a:ext>
            </a:extLst>
          </p:cNvPr>
          <p:cNvSpPr txBox="1"/>
          <p:nvPr/>
        </p:nvSpPr>
        <p:spPr>
          <a:xfrm>
            <a:off x="1060311" y="217432"/>
            <a:ext cx="4673074" cy="907941"/>
          </a:xfrm>
          <a:prstGeom prst="rect">
            <a:avLst/>
          </a:prstGeom>
          <a:noFill/>
        </p:spPr>
        <p:txBody>
          <a:bodyPr wrap="none" rtlCol="0">
            <a:spAutoFit/>
          </a:bodyPr>
          <a:lstStyle/>
          <a:p>
            <a:r>
              <a:rPr lang="de-DE" sz="2800" b="1" dirty="0">
                <a:latin typeface="Comic Sans MS" panose="030F0702030302020204" pitchFamily="66" charset="0"/>
              </a:rPr>
              <a:t>Aufgaben der Nährstoffe</a:t>
            </a:r>
            <a:endParaRPr lang="de-DE" sz="2800" dirty="0">
              <a:latin typeface="Comic Sans MS" panose="030F0702030302020204" pitchFamily="66" charset="0"/>
            </a:endParaRPr>
          </a:p>
          <a:p>
            <a:endParaRPr lang="de-DE" sz="2500" b="1" u="sng" dirty="0">
              <a:latin typeface="Comic Sans MS" panose="030F0902030302020204" pitchFamily="66" charset="0"/>
            </a:endParaRPr>
          </a:p>
        </p:txBody>
      </p:sp>
      <p:sp>
        <p:nvSpPr>
          <p:cNvPr id="2" name="Textfeld 1">
            <a:extLst>
              <a:ext uri="{FF2B5EF4-FFF2-40B4-BE49-F238E27FC236}">
                <a16:creationId xmlns:a16="http://schemas.microsoft.com/office/drawing/2014/main" id="{F8C7B010-D3A1-F945-9508-2DCB21AA50E2}"/>
              </a:ext>
            </a:extLst>
          </p:cNvPr>
          <p:cNvSpPr txBox="1"/>
          <p:nvPr/>
        </p:nvSpPr>
        <p:spPr>
          <a:xfrm>
            <a:off x="166113" y="888554"/>
            <a:ext cx="6569240" cy="8217634"/>
          </a:xfrm>
          <a:prstGeom prst="rect">
            <a:avLst/>
          </a:prstGeom>
          <a:noFill/>
        </p:spPr>
        <p:txBody>
          <a:bodyPr wrap="square" rtlCol="0">
            <a:spAutoFit/>
          </a:bodyPr>
          <a:lstStyle/>
          <a:p>
            <a:pPr algn="just"/>
            <a:r>
              <a:rPr lang="de-DE" sz="1600" dirty="0">
                <a:latin typeface="Comic Sans MS" panose="030F0702030302020204" pitchFamily="66" charset="0"/>
              </a:rPr>
              <a:t>Mit der Nahrung führen wir eine Vielzahl von Lebensmitteln zu. Lebensmittel sind alle Stoffe, die dazu dienen gegessen oder getrunken zu werden. Die Lebensmittel gliedern sich in Nahrungsmittel und Genussmittel. Genussmittel (z. B.: Alkohol, Tabak, Kaffee oder Tee) wirken angenehm oder anregend auf den Körper. Die Genussmittel werden zum Leben nicht unbedingt benötigt, sie können sogar gesundheitsschädlich sein.</a:t>
            </a:r>
          </a:p>
          <a:p>
            <a:pPr algn="just"/>
            <a:r>
              <a:rPr lang="de-DE" sz="1600" dirty="0">
                <a:latin typeface="Comic Sans MS" panose="030F0702030302020204" pitchFamily="66" charset="0"/>
              </a:rPr>
              <a:t>Die Nahrungsmittel sind für die menschliche Ernährung notwendig, sie sind pflanzlicher oder tierischer Herkunft. Die in den Nahrungsmitteln enthaltenen Substanzen sind die Nährstoffe. Entsprechend ihrer Aufgaben im Körper dienen sie hauptsächlich als Baustoff und Brennstoff. Als Brennstoffe bezeichnet man die Nährstoffe, die dem Körper überwiegend Energie für Bewegung, Denken und Wärme liefern. Zu ihnen zählen Fette und Kohlenhydrate.</a:t>
            </a:r>
          </a:p>
          <a:p>
            <a:pPr algn="just"/>
            <a:r>
              <a:rPr lang="de-DE" sz="1600" dirty="0">
                <a:latin typeface="Comic Sans MS" panose="030F0702030302020204" pitchFamily="66" charset="0"/>
              </a:rPr>
              <a:t>Die Nährstoffe, die der Körper vorwiegend zum Wachstum und zur Erhaltung benötigt, bezeichnet man als Baustoffe. Zu ihnen gehören Eiweiß, Mineralstoffe und Wasser. </a:t>
            </a:r>
          </a:p>
          <a:p>
            <a:pPr algn="just"/>
            <a:r>
              <a:rPr lang="de-DE" sz="1600" dirty="0">
                <a:latin typeface="Comic Sans MS" panose="030F0702030302020204" pitchFamily="66" charset="0"/>
              </a:rPr>
              <a:t>Die Bestandteile der Nahrung, die den Körper vor Krankheiten schützen und den Ablauf von Körperfunktionen regeln, heißen Wirkstoffe, zu ihnen zählen Mineralstoffe und Vitamine.</a:t>
            </a:r>
          </a:p>
          <a:p>
            <a:pPr algn="just"/>
            <a:r>
              <a:rPr lang="de-DE" sz="1600" dirty="0">
                <a:latin typeface="Comic Sans MS" panose="030F0702030302020204" pitchFamily="66" charset="0"/>
              </a:rPr>
              <a:t>Neben den Brenn-, Bau- und Wirkstoffen gibt es noch die Ballaststoffe. Diese unverdaulichen Bestandteile der Nahrung sind nötig zur Aufrechterhaltung der normalen Darmtätigkeit.</a:t>
            </a:r>
          </a:p>
          <a:p>
            <a:pPr algn="just"/>
            <a:r>
              <a:rPr lang="de-DE" sz="1600" dirty="0">
                <a:latin typeface="Comic Sans MS" panose="030F0702030302020204" pitchFamily="66" charset="0"/>
              </a:rPr>
              <a:t> </a:t>
            </a:r>
          </a:p>
          <a:p>
            <a:pPr algn="just"/>
            <a:endParaRPr lang="de-DE" sz="1600" dirty="0">
              <a:latin typeface="Comic Sans MS" panose="030F0702030302020204" pitchFamily="66" charset="0"/>
            </a:endParaRPr>
          </a:p>
          <a:p>
            <a:pPr algn="just"/>
            <a:endParaRPr lang="de-DE" sz="1600" dirty="0">
              <a:latin typeface="Comic Sans MS" panose="030F0702030302020204" pitchFamily="66" charset="0"/>
            </a:endParaRPr>
          </a:p>
          <a:p>
            <a:pPr algn="just"/>
            <a:endParaRPr lang="de-DE" sz="1600" dirty="0">
              <a:latin typeface="Comic Sans MS" panose="030F0702030302020204" pitchFamily="66" charset="0"/>
            </a:endParaRPr>
          </a:p>
          <a:p>
            <a:pPr algn="just"/>
            <a:r>
              <a:rPr lang="de-DE" sz="1600" dirty="0">
                <a:latin typeface="Comic Sans MS" panose="030F0702030302020204" pitchFamily="66" charset="0"/>
              </a:rPr>
              <a:t> </a:t>
            </a:r>
          </a:p>
          <a:p>
            <a:pPr algn="just"/>
            <a:r>
              <a:rPr lang="de-DE" sz="1600" dirty="0">
                <a:latin typeface="Comic Sans MS" panose="030F0702030302020204" pitchFamily="66" charset="0"/>
              </a:rPr>
              <a:t> </a:t>
            </a:r>
          </a:p>
          <a:p>
            <a:pPr algn="just"/>
            <a:r>
              <a:rPr lang="de-DE" sz="1600" b="1" dirty="0">
                <a:latin typeface="Comic Sans MS" panose="030F0702030302020204" pitchFamily="66" charset="0"/>
              </a:rPr>
              <a:t>Aufgabe: </a:t>
            </a:r>
            <a:endParaRPr lang="de-DE" sz="1600" dirty="0">
              <a:latin typeface="Comic Sans MS" panose="030F0702030302020204" pitchFamily="66" charset="0"/>
            </a:endParaRPr>
          </a:p>
          <a:p>
            <a:pPr algn="just"/>
            <a:r>
              <a:rPr lang="de-DE" sz="1600" dirty="0">
                <a:latin typeface="Comic Sans MS" panose="030F0702030302020204" pitchFamily="66" charset="0"/>
              </a:rPr>
              <a:t>Strukturiere den Inhalt des Textes in Tabellenform oder als </a:t>
            </a:r>
            <a:r>
              <a:rPr lang="de-DE" sz="1600" dirty="0" err="1">
                <a:latin typeface="Comic Sans MS" panose="030F0702030302020204" pitchFamily="66" charset="0"/>
              </a:rPr>
              <a:t>Mind</a:t>
            </a:r>
            <a:r>
              <a:rPr lang="de-DE" sz="1600">
                <a:latin typeface="Comic Sans MS" panose="030F0702030302020204" pitchFamily="66" charset="0"/>
              </a:rPr>
              <a:t>- </a:t>
            </a:r>
            <a:r>
              <a:rPr lang="de-DE" sz="1600" dirty="0" err="1">
                <a:latin typeface="Comic Sans MS" panose="030F0702030302020204" pitchFamily="66" charset="0"/>
              </a:rPr>
              <a:t>Map</a:t>
            </a:r>
            <a:r>
              <a:rPr lang="de-DE" sz="1600" dirty="0">
                <a:latin typeface="Comic Sans MS" panose="030F0702030302020204" pitchFamily="66" charset="0"/>
              </a:rPr>
              <a:t>. </a:t>
            </a:r>
          </a:p>
        </p:txBody>
      </p:sp>
      <p:sp>
        <p:nvSpPr>
          <p:cNvPr id="4" name="Rechteckige Legende 3">
            <a:extLst>
              <a:ext uri="{FF2B5EF4-FFF2-40B4-BE49-F238E27FC236}">
                <a16:creationId xmlns:a16="http://schemas.microsoft.com/office/drawing/2014/main" id="{520A1D44-A33A-9141-AC1E-A23EE1EEC2DE}"/>
              </a:ext>
            </a:extLst>
          </p:cNvPr>
          <p:cNvSpPr/>
          <p:nvPr/>
        </p:nvSpPr>
        <p:spPr>
          <a:xfrm>
            <a:off x="144379" y="829252"/>
            <a:ext cx="6569240" cy="5999389"/>
          </a:xfrm>
          <a:prstGeom prst="wedgeRectCallout">
            <a:avLst>
              <a:gd name="adj1" fmla="val -3817"/>
              <a:gd name="adj2" fmla="val 609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5">
            <a:extLst>
              <a:ext uri="{FF2B5EF4-FFF2-40B4-BE49-F238E27FC236}">
                <a16:creationId xmlns:a16="http://schemas.microsoft.com/office/drawing/2014/main" id="{38229E02-3922-634E-AA61-BE4C65340C63}"/>
              </a:ext>
            </a:extLst>
          </p:cNvPr>
          <p:cNvGrpSpPr/>
          <p:nvPr/>
        </p:nvGrpSpPr>
        <p:grpSpPr>
          <a:xfrm>
            <a:off x="3396848" y="6817880"/>
            <a:ext cx="1660534" cy="1355643"/>
            <a:chOff x="476672" y="6033120"/>
            <a:chExt cx="2695575" cy="3238500"/>
          </a:xfrm>
        </p:grpSpPr>
        <p:sp>
          <p:nvSpPr>
            <p:cNvPr id="8" name="Ellipse 4">
              <a:extLst>
                <a:ext uri="{FF2B5EF4-FFF2-40B4-BE49-F238E27FC236}">
                  <a16:creationId xmlns:a16="http://schemas.microsoft.com/office/drawing/2014/main" id="{72926A66-6A46-8645-90AC-D23C8131C782}"/>
                </a:ext>
              </a:extLst>
            </p:cNvPr>
            <p:cNvSpPr/>
            <p:nvPr/>
          </p:nvSpPr>
          <p:spPr>
            <a:xfrm>
              <a:off x="1340768" y="7041232"/>
              <a:ext cx="1296144" cy="864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500">
                <a:latin typeface="Comic Sans MS" panose="030F0902030302020204" pitchFamily="66" charset="0"/>
              </a:endParaRPr>
            </a:p>
          </p:txBody>
        </p:sp>
        <p:pic>
          <p:nvPicPr>
            <p:cNvPr id="9" name="Picture 2" descr="\\smbhost\tschumacher\nt\Desktop\Unbenannt.PNG">
              <a:extLst>
                <a:ext uri="{FF2B5EF4-FFF2-40B4-BE49-F238E27FC236}">
                  <a16:creationId xmlns:a16="http://schemas.microsoft.com/office/drawing/2014/main" id="{4BEA3839-1A72-8A4A-B3CC-427F6923ABB8}"/>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6672" y="6033120"/>
              <a:ext cx="2695575" cy="3238500"/>
            </a:xfrm>
            <a:prstGeom prst="rect">
              <a:avLst/>
            </a:prstGeom>
            <a:noFill/>
            <a:extLst>
              <a:ext uri="{909E8E84-426E-40dd-AFC4-6F175D3DCCD1}">
                <a14:hiddenFill xmlns="" xmlns:a14="http://schemas.microsoft.com/office/drawing/2010/main">
                  <a:solidFill>
                    <a:srgbClr val="FFFFFF"/>
                  </a:solidFill>
                </a14:hiddenFill>
              </a:ext>
            </a:extLst>
          </p:spPr>
        </p:pic>
      </p:grpSp>
    </p:spTree>
    <p:extLst>
      <p:ext uri="{BB962C8B-B14F-4D97-AF65-F5344CB8AC3E}">
        <p14:creationId xmlns:p14="http://schemas.microsoft.com/office/powerpoint/2010/main" val="41619275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240</Words>
  <Application>Microsoft Macintosh PowerPoint</Application>
  <PresentationFormat>A4-Papier (210 x 297 mm)</PresentationFormat>
  <Paragraphs>15</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Comic Sans MS</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Microsoft Office-Benutzer</dc:creator>
  <cp:lastModifiedBy>Microsoft Office User</cp:lastModifiedBy>
  <cp:revision>64</cp:revision>
  <cp:lastPrinted>2019-09-02T05:48:09Z</cp:lastPrinted>
  <dcterms:created xsi:type="dcterms:W3CDTF">2018-08-25T09:20:50Z</dcterms:created>
  <dcterms:modified xsi:type="dcterms:W3CDTF">2020-03-23T19:24:45Z</dcterms:modified>
</cp:coreProperties>
</file>